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1" r:id="rId2"/>
    <p:sldId id="439" r:id="rId3"/>
    <p:sldId id="434" r:id="rId4"/>
    <p:sldId id="440" r:id="rId5"/>
    <p:sldId id="441" r:id="rId6"/>
    <p:sldId id="442" r:id="rId7"/>
    <p:sldId id="443" r:id="rId8"/>
    <p:sldId id="444" r:id="rId9"/>
    <p:sldId id="445" r:id="rId10"/>
    <p:sldId id="369" r:id="rId11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8021" autoAdjust="0"/>
  </p:normalViewPr>
  <p:slideViewPr>
    <p:cSldViewPr snapToGrid="0">
      <p:cViewPr varScale="1">
        <p:scale>
          <a:sx n="94" d="100"/>
          <a:sy n="94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28.10.2025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734-2024-%D0%BF#Text" TargetMode="External"/><Relationship Id="rId2" Type="http://schemas.openxmlformats.org/officeDocument/2006/relationships/hyperlink" Target="https://zakon.rada.gov.ua/laws/show/2232-12#Tex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url.li/lqrtcp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" y="285750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3465511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6"/>
            <a:ext cx="9772211" cy="44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«ЩОДО ПІДГОТОВКИ ДО ВИКЛАДАННЯ ДИСЦИПЛІНИ «БАЗОВА ЗАГАЛЬНОВІЙСЬКОВА ПІДГОТОВКА (ТЕОРЕТИЧНА ПІДГОТОВКА) У ВЕСНЯНОМУ СЕМЕСТРІ 2025/2026 НАВЧАЛЬНОГО РОКУ»</a:t>
            </a:r>
          </a:p>
          <a:p>
            <a:pPr algn="ctr">
              <a:lnSpc>
                <a:spcPct val="110000"/>
              </a:lnSpc>
            </a:pP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br>
              <a:rPr lang="uk-U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uk-U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492619" y="1930498"/>
            <a:ext cx="11699381" cy="26973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>
                <a:solidFill>
                  <a:schemeClr val="accent2"/>
                </a:solidFill>
              </a:rPr>
              <a:t>ВСЕ БУДЕ УКРАЇНА!!!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Хай Вам щастить! </a:t>
            </a:r>
          </a:p>
          <a:p>
            <a:pPr algn="ctr"/>
            <a:endParaRPr lang="uk-UA" b="0" i="1" dirty="0">
              <a:solidFill>
                <a:schemeClr val="accent2"/>
              </a:solidFill>
            </a:endParaRP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просимо звертатися  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</a:t>
            </a:r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64911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Нормативні документи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74169" y="877711"/>
            <a:ext cx="110514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2400" b="1" dirty="0"/>
              <a:t>Закон України «Про військовий обов’язок і військову службу» </a:t>
            </a:r>
            <a:r>
              <a:rPr lang="ru-RU" sz="2400" b="1" dirty="0"/>
              <a:t>(</a:t>
            </a:r>
            <a:r>
              <a:rPr lang="ru-RU" sz="2400" b="1" dirty="0" err="1"/>
              <a:t>Відомості</a:t>
            </a:r>
            <a:r>
              <a:rPr lang="ru-RU" sz="2400" b="1" dirty="0"/>
              <a:t> </a:t>
            </a:r>
            <a:r>
              <a:rPr lang="ru-RU" sz="2400" b="1" dirty="0" err="1"/>
              <a:t>Верховної</a:t>
            </a:r>
            <a:r>
              <a:rPr lang="ru-RU" sz="2400" b="1" dirty="0"/>
              <a:t> Ради </a:t>
            </a:r>
            <a:r>
              <a:rPr lang="ru-RU" sz="2400" b="1" dirty="0" err="1"/>
              <a:t>України</a:t>
            </a:r>
            <a:r>
              <a:rPr lang="ru-RU" sz="2400" b="1" dirty="0"/>
              <a:t> (ВВР), 1992, № 27, ст.385)</a:t>
            </a:r>
            <a:r>
              <a:rPr lang="uk-UA" sz="2400" b="1" dirty="0"/>
              <a:t> </a:t>
            </a:r>
            <a:r>
              <a:rPr lang="en-US" sz="2400" b="1" dirty="0">
                <a:hlinkClick r:id="rId2"/>
              </a:rPr>
              <a:t>https://zakon.rada.gov.ua/laws/show/2232-12#Text</a:t>
            </a:r>
            <a:endParaRPr lang="uk-UA" sz="2400" b="1" dirty="0"/>
          </a:p>
          <a:p>
            <a:pPr marL="457200" indent="-457200" algn="just">
              <a:buAutoNum type="arabicPeriod"/>
            </a:pPr>
            <a:endParaRPr lang="uk-UA" sz="2400" b="1" dirty="0"/>
          </a:p>
          <a:p>
            <a:pPr marL="457200" indent="-457200" algn="just">
              <a:buAutoNum type="arabicPeriod"/>
            </a:pPr>
            <a:r>
              <a:rPr lang="uk-UA" sz="2400" b="1" dirty="0"/>
              <a:t>Порядок проведення базової загальновійськової підготовки громадян України, які здобувають вищу освіту, та поліцейських, затверджений постановою Кабінету Міністрів України від 21 червня 2024 року, №734 </a:t>
            </a:r>
            <a:r>
              <a:rPr lang="en-US" sz="2400" b="1" dirty="0">
                <a:hlinkClick r:id="rId3"/>
              </a:rPr>
              <a:t>https://zakon.rada.gov.ua/laws/show/734-2024-%D0%BF#Text</a:t>
            </a:r>
            <a:r>
              <a:rPr lang="uk-UA" sz="2400" b="1" dirty="0"/>
              <a:t> </a:t>
            </a:r>
          </a:p>
          <a:p>
            <a:pPr marL="457200" indent="-457200" algn="just">
              <a:buAutoNum type="arabicPeriod"/>
            </a:pPr>
            <a:endParaRPr lang="uk-UA" sz="2400" b="1" dirty="0"/>
          </a:p>
          <a:p>
            <a:pPr marL="457200" indent="-457200" algn="just">
              <a:buAutoNum type="arabicPeriod"/>
            </a:pPr>
            <a:r>
              <a:rPr lang="uk-UA" sz="2400" b="1" dirty="0"/>
              <a:t>Лист МОН України 1/4893-25 від 14.03.2025 «Про запровадження базової підготовки здобувачів освіти»</a:t>
            </a:r>
          </a:p>
          <a:p>
            <a:pPr algn="just"/>
            <a:endParaRPr lang="uk-UA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1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570298" y="487025"/>
            <a:ext cx="110514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Базову підготовку проходять громадяни України чоловічої статі (жіночої статі - добровільно), які навчаються за денною або дуальною формою здобуття освіти.</a:t>
            </a:r>
          </a:p>
          <a:p>
            <a:endParaRPr lang="uk-UA" sz="2400" dirty="0"/>
          </a:p>
          <a:p>
            <a:r>
              <a:rPr lang="uk-UA" sz="2400" dirty="0"/>
              <a:t>Від проходження базової підготовки звільняються громадяни, які: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визнані за станом здоров’я непридатними до військової служби;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до набуття громадянства України пройшли військову службу в інших державах;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проходили військову службу;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мають сертифікат про проходження базової підготовки та здобуття військово-облікової спеціальності.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5511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1297-7612-38EA-DF3F-657B7E211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399979-1D46-6BDF-9786-64A83EB09136}"/>
              </a:ext>
            </a:extLst>
          </p:cNvPr>
          <p:cNvSpPr/>
          <p:nvPr/>
        </p:nvSpPr>
        <p:spPr>
          <a:xfrm>
            <a:off x="570298" y="487025"/>
            <a:ext cx="110514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Теоретична підготовка базової підготовки включається до навчальних планів закладів вищої освіти: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для здобувачів вищої освіти на основі повної загальної середньої освіти - на другому році навчання;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для здобувачів вищої освіти на основі освітньо-кваліфікаційного рівня молодшого спеціаліста, освітньо-професійного ступеня фахового молодшого бакалавра та освітнього ступеня молодшого бакалавра - на першому році навчання.</a:t>
            </a:r>
          </a:p>
          <a:p>
            <a:endParaRPr lang="uk-UA" sz="2400" dirty="0"/>
          </a:p>
          <a:p>
            <a:pPr algn="just"/>
            <a:r>
              <a:rPr lang="uk-UA" sz="2400" dirty="0"/>
              <a:t>Не проходять базову підготовку: </a:t>
            </a:r>
          </a:p>
          <a:p>
            <a:pPr marL="342900" indent="-342900" algn="just">
              <a:buFontTx/>
              <a:buChar char="-"/>
            </a:pPr>
            <a:r>
              <a:rPr lang="uk-UA" sz="2400" dirty="0"/>
              <a:t>здобувачі вищої освіти, які здобувають освіту за іншими (крім денної та дуальної) формами здобуття освіти, включаючи поєднані; </a:t>
            </a:r>
          </a:p>
          <a:p>
            <a:pPr marL="342900" indent="-342900" algn="just">
              <a:buFontTx/>
              <a:buChar char="-"/>
            </a:pPr>
            <a:r>
              <a:rPr lang="uk-UA" sz="2400" dirty="0"/>
              <a:t>здобувачі вищої освіти - іноземні громадяни.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Інших причин звільнення від базової підготовки законодавством не передбачено. 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2161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51099-4FAA-9F27-8381-B9956ADDD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972F6D-71DE-87A0-C498-6C1C1BFD5A66}"/>
              </a:ext>
            </a:extLst>
          </p:cNvPr>
          <p:cNvSpPr/>
          <p:nvPr/>
        </p:nvSpPr>
        <p:spPr>
          <a:xfrm>
            <a:off x="570298" y="487025"/>
            <a:ext cx="110514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Рішення про звільнення здобувачів освіти від проходження базової підготовки/перенесення проходження БЗВП на наступний рік навчання приймають керівники закладів вищої освіти на підставі особистих заяв з доданням підтвердних документів.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Уповноважені представники органів військового управління можуть проводити перевірку наданих здобувачами освіти підтвердних документів. </a:t>
            </a:r>
          </a:p>
          <a:p>
            <a:endParaRPr lang="uk-UA" sz="2400" dirty="0"/>
          </a:p>
          <a:p>
            <a:pPr algn="just"/>
            <a:r>
              <a:rPr lang="uk-UA" sz="2400" dirty="0"/>
              <a:t>Здобувачі освіти жіночої статі – громадянки України, які здобувають освіту за денною або дуальною формою здобуття освіти можуть проходити базову підготовку добровільно на підставі особистої заяви, поданої до закладу вищої освіти. 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6842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AF3DD-EF66-806F-080C-0DFB3547D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CFF3B2-41DB-D96F-9481-24C658A36559}"/>
              </a:ext>
            </a:extLst>
          </p:cNvPr>
          <p:cNvSpPr/>
          <p:nvPr/>
        </p:nvSpPr>
        <p:spPr>
          <a:xfrm>
            <a:off x="570298" y="487025"/>
            <a:ext cx="11051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Навчальна дисципліна «Базова загальновійськова підготовка (теоретична підготовка)» вивчається в традиційному (аудиторному) форматі державною мовою. 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У 2025/26 навчальному році після інформування МОН допускається використання дистанційного формату вивчення здобувачами (частиною здобувачів) навчальної дисципліни «Базова загальновійськова підготовка (теоретична підготовка)» в разі, якщо з міркувань безпеки учасників освітнього процесу навчання цих здобувачів освіти або усіх здобувачів освіти закладу вищої освіти в регіонах, наближених до зони бойових дій, здійснюється винятково в дистанційному форматі.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818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BFD27-A4D6-2CE3-978A-83775161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9C03D3-794B-5017-A6B7-8E4C80EC46C1}"/>
              </a:ext>
            </a:extLst>
          </p:cNvPr>
          <p:cNvSpPr/>
          <p:nvPr/>
        </p:nvSpPr>
        <p:spPr>
          <a:xfrm>
            <a:off x="570298" y="487025"/>
            <a:ext cx="110514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FF0000"/>
                </a:solidFill>
              </a:rPr>
              <a:t>Відмова від вивчення</a:t>
            </a:r>
            <a:r>
              <a:rPr lang="uk-UA" sz="2400" dirty="0"/>
              <a:t> навчальної дисципліни «Теоретична підготовка БЗВП» здобувачами вищої освіти, для яких вона є обов’язковою, отримання незадовільної оцінки за результатами підсумкового контролю є підставою для відрахування за недотримання вимог законодавства, порушення умов договору (контракту), укладеного між закладом вищої освіти та особою, яка навчається, або фізичною (юридичною) особою, яка оплачує таке навчання (пункт 5 частини першої статті 46 Закону України «Про вищу освіту»).</a:t>
            </a:r>
          </a:p>
          <a:p>
            <a:pPr algn="just"/>
            <a:endParaRPr lang="uk-UA" sz="2400" dirty="0">
              <a:solidFill>
                <a:srgbClr val="FF0000"/>
              </a:solidFill>
            </a:endParaRPr>
          </a:p>
          <a:p>
            <a:pPr algn="just"/>
            <a:r>
              <a:rPr lang="uk-UA" sz="2400" dirty="0">
                <a:solidFill>
                  <a:srgbClr val="FF0000"/>
                </a:solidFill>
              </a:rPr>
              <a:t>Початок вивчення </a:t>
            </a:r>
            <a:r>
              <a:rPr lang="uk-UA" sz="2400" dirty="0"/>
              <a:t>навчальної дисципліни «Базова загальновійськова підготовка (теоретична підготовка)» здобувачами вищої освіти НТУ «Дніпровська політехніка» у 2025/2026 навчальному році за графіком освітнього процесу </a:t>
            </a:r>
            <a:r>
              <a:rPr lang="en-US" sz="2400" dirty="0">
                <a:hlinkClick r:id="rId2"/>
              </a:rPr>
              <a:t>https://surl.li/lqrtcp</a:t>
            </a:r>
            <a:r>
              <a:rPr lang="uk-UA" sz="2400" dirty="0"/>
              <a:t> розпочинається </a:t>
            </a:r>
            <a:r>
              <a:rPr lang="uk-UA" sz="2400" b="1" dirty="0">
                <a:solidFill>
                  <a:srgbClr val="FF0000"/>
                </a:solidFill>
              </a:rPr>
              <a:t>02 лютого 2026 року</a:t>
            </a:r>
            <a:r>
              <a:rPr lang="uk-UA" sz="2400" dirty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Відповідно до прийнятого рішення в університеті здобувачі, які не вивчають дисципліну «Базова загальновійськова підготовка (теоретична підготовка)», опановують освітній компонент «</a:t>
            </a:r>
            <a:r>
              <a:rPr lang="uk-UA" sz="2400" dirty="0" err="1"/>
              <a:t>Домедична</a:t>
            </a:r>
            <a:r>
              <a:rPr lang="uk-UA" sz="2400" dirty="0"/>
              <a:t> допомога».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6921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E731E-0EF0-77E8-D380-94E1B668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FFEF08-1405-E7BF-3A2D-4CD33A4BF131}"/>
              </a:ext>
            </a:extLst>
          </p:cNvPr>
          <p:cNvSpPr/>
          <p:nvPr/>
        </p:nvSpPr>
        <p:spPr>
          <a:xfrm>
            <a:off x="570298" y="1421745"/>
            <a:ext cx="110514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>
                <a:solidFill>
                  <a:srgbClr val="FF0000"/>
                </a:solidFill>
              </a:rPr>
              <a:t>Деканатам</a:t>
            </a:r>
            <a:r>
              <a:rPr lang="uk-UA" sz="2400" dirty="0"/>
              <a:t>:</a:t>
            </a:r>
          </a:p>
          <a:p>
            <a:pPr marL="457200" indent="-457200" algn="just">
              <a:buAutoNum type="arabicPeriod"/>
            </a:pPr>
            <a:r>
              <a:rPr lang="uk-UA" sz="2400" dirty="0"/>
              <a:t>Визначити контингент здобувачів ступеня бакалавра денної форми здобуття вищої освіти, які будуть вивчати навчальну дисципліну «Базова загальновійськова підготовка (теоретична підготовка)».</a:t>
            </a:r>
          </a:p>
          <a:p>
            <a:pPr marL="457200" indent="-457200" algn="just">
              <a:buAutoNum type="arabicPeriod"/>
            </a:pPr>
            <a:r>
              <a:rPr lang="uk-UA" sz="2400" dirty="0"/>
              <a:t> В ІАС «Деканат» у розділі «Особові справи» поставити позначку біля напису «Вчиться на військовій кафедрі або Базова загальновійськова підготовка 1-2 курси».</a:t>
            </a:r>
          </a:p>
          <a:p>
            <a:pPr marL="457200" indent="-457200" algn="just">
              <a:buAutoNum type="arabicPeriod"/>
            </a:pPr>
            <a:r>
              <a:rPr lang="uk-UA" sz="2400" dirty="0"/>
              <a:t>Сформувати індивідуальні навчальні плани здобувачів. </a:t>
            </a:r>
            <a:r>
              <a:rPr lang="uk-UA" sz="2400" b="1" u="sng" dirty="0">
                <a:solidFill>
                  <a:srgbClr val="FF0000"/>
                </a:solidFill>
              </a:rPr>
              <a:t>Навіть якщо були вже сформовані!</a:t>
            </a:r>
          </a:p>
          <a:p>
            <a:pPr algn="just"/>
            <a:r>
              <a:rPr lang="uk-UA" sz="2400"/>
              <a:t>4</a:t>
            </a:r>
            <a:r>
              <a:rPr lang="uk-UA" sz="2400" dirty="0"/>
              <a:t>. Повідомити навчально-методичний відділ про визначення контингенту здобувачів для вивчення дисципліни Базова загальновійськова підготовка (теоретична підготовка)» та про формування індивідуальних навчальних планів.</a:t>
            </a:r>
          </a:p>
          <a:p>
            <a:pPr algn="just"/>
            <a:endParaRPr lang="uk-UA" sz="24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3D22685F-B7C6-FC7E-1A0D-C21927200C29}"/>
              </a:ext>
            </a:extLst>
          </p:cNvPr>
          <p:cNvSpPr txBox="1">
            <a:spLocks/>
          </p:cNvSpPr>
          <p:nvPr/>
        </p:nvSpPr>
        <p:spPr bwMode="auto">
          <a:xfrm>
            <a:off x="11906" y="64911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Що слід зробити зараз для забезпечення вивчення здобувачами навчальної дисципліни Базова загальновійськова підготовка (теоретична підготовка)»? </a:t>
            </a:r>
          </a:p>
        </p:txBody>
      </p:sp>
    </p:spTree>
    <p:extLst>
      <p:ext uri="{BB962C8B-B14F-4D97-AF65-F5344CB8AC3E}">
        <p14:creationId xmlns:p14="http://schemas.microsoft.com/office/powerpoint/2010/main" val="326931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F718-FBED-D392-063F-BDA8F107D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C72165-D436-E602-DFED-9BAE9BAA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16" t="14370" r="25333" b="12444"/>
          <a:stretch>
            <a:fillRect/>
          </a:stretch>
        </p:blipFill>
        <p:spPr>
          <a:xfrm>
            <a:off x="416560" y="579120"/>
            <a:ext cx="6126480" cy="5019040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F66858F-7BBD-F1E8-4A19-A1D15E184855}"/>
              </a:ext>
            </a:extLst>
          </p:cNvPr>
          <p:cNvCxnSpPr/>
          <p:nvPr/>
        </p:nvCxnSpPr>
        <p:spPr>
          <a:xfrm flipH="1">
            <a:off x="4165600" y="2235200"/>
            <a:ext cx="4094480" cy="1595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A28250-AED7-B54D-5838-4BFC62FFD6C0}"/>
              </a:ext>
            </a:extLst>
          </p:cNvPr>
          <p:cNvSpPr txBox="1"/>
          <p:nvPr/>
        </p:nvSpPr>
        <p:spPr>
          <a:xfrm>
            <a:off x="8178800" y="1819701"/>
            <a:ext cx="229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Поставити позначку, якщо здобувач вивчає БЗВП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47070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6378</TotalTime>
  <Words>751</Words>
  <Application>Microsoft Office PowerPoint</Application>
  <PresentationFormat>Широкоэкранный</PresentationFormat>
  <Paragraphs>56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Lato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547</cp:revision>
  <cp:lastPrinted>2018-11-26T14:04:37Z</cp:lastPrinted>
  <dcterms:created xsi:type="dcterms:W3CDTF">2018-01-06T22:34:48Z</dcterms:created>
  <dcterms:modified xsi:type="dcterms:W3CDTF">2025-10-28T17:49:28Z</dcterms:modified>
</cp:coreProperties>
</file>